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85" r:id="rId6"/>
    <p:sldId id="387" r:id="rId7"/>
    <p:sldId id="388" r:id="rId8"/>
    <p:sldId id="373" r:id="rId9"/>
  </p:sldIdLst>
  <p:sldSz cx="12192000" cy="6858000"/>
  <p:notesSz cx="7315200" cy="9601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1A4669"/>
    <a:srgbClr val="F2F2F2"/>
    <a:srgbClr val="B4C7E7"/>
    <a:srgbClr val="FF6600"/>
    <a:srgbClr val="DAE3F3"/>
    <a:srgbClr val="B1D254"/>
    <a:srgbClr val="FFFFF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4679" autoAdjust="0"/>
  </p:normalViewPr>
  <p:slideViewPr>
    <p:cSldViewPr snapToGrid="0">
      <p:cViewPr varScale="1">
        <p:scale>
          <a:sx n="73" d="100"/>
          <a:sy n="73" d="100"/>
        </p:scale>
        <p:origin x="78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163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163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163" y="2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19138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479" y="4560268"/>
            <a:ext cx="5362243" cy="4321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defTabSz="971861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163" y="9120536"/>
            <a:ext cx="3171039" cy="480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155" tIns="48577" rIns="97155" bIns="48577" numCol="1" anchor="b" anchorCtr="0" compatLnSpc="1">
            <a:prstTxWarp prst="textNoShape">
              <a:avLst/>
            </a:prstTxWarp>
          </a:bodyPr>
          <a:lstStyle>
            <a:lvl1pPr algn="r" defTabSz="971861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2773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3350" y="534309"/>
            <a:ext cx="10515600" cy="47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77812" y="1825625"/>
            <a:ext cx="1148397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277812" y="994893"/>
            <a:ext cx="11483976" cy="133350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#101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15</a:t>
            </a:r>
            <a:r>
              <a:rPr lang="en-US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US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2023, Bangalore India 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growteaching.blogspot.com/" TargetMode="Externa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078" y="1978840"/>
            <a:ext cx="11841844" cy="1680528"/>
          </a:xfrm>
        </p:spPr>
        <p:txBody>
          <a:bodyPr/>
          <a:lstStyle/>
          <a:p>
            <a:pPr algn="l" eaLnBrk="1" hangingPunct="1">
              <a:lnSpc>
                <a:spcPct val="100000"/>
              </a:lnSpc>
              <a:spcAft>
                <a:spcPts val="600"/>
              </a:spcAft>
            </a:pPr>
            <a:r>
              <a:rPr lang="en-US" sz="3600" b="1" dirty="0">
                <a:latin typeface="Gill Sans Nova" panose="020B0602020104020203" pitchFamily="34" charset="0"/>
                <a:cs typeface="Cavolini" panose="03000502040302020204" pitchFamily="66" charset="0"/>
              </a:rPr>
              <a:t>Recap Way Forward Decisions for </a:t>
            </a:r>
            <a:br>
              <a:rPr lang="en-US" sz="3600" b="1" dirty="0">
                <a:latin typeface="Gill Sans Nova" panose="020B0602020104020203" pitchFamily="34" charset="0"/>
                <a:cs typeface="Cavolini" panose="03000502040302020204" pitchFamily="66" charset="0"/>
              </a:rPr>
            </a:br>
            <a:r>
              <a:rPr lang="en-US" sz="3600" b="1" dirty="0">
                <a:latin typeface="Gill Sans Nova" panose="020B0602020104020203" pitchFamily="34" charset="0"/>
                <a:cs typeface="Cavolini" panose="03000502040302020204" pitchFamily="66" charset="0"/>
              </a:rPr>
              <a:t>Handling RAN Dependency for Rel-19 SIDs</a:t>
            </a:r>
            <a:endParaRPr lang="en-GB" altLang="en-US" sz="3600" b="1" dirty="0">
              <a:latin typeface="Gill Sans Nova" panose="020B0602020104020203" pitchFamily="34" charset="0"/>
              <a:cs typeface="Cavolini" panose="03000502040302020204" pitchFamily="66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6FE7B8-1D60-4DB6-BF43-56FD89DDA527}"/>
              </a:ext>
            </a:extLst>
          </p:cNvPr>
          <p:cNvSpPr txBox="1"/>
          <p:nvPr/>
        </p:nvSpPr>
        <p:spPr>
          <a:xfrm>
            <a:off x="10389204" y="62144"/>
            <a:ext cx="1208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SP-231065</a:t>
            </a:r>
            <a:endParaRPr lang="en-GB" sz="1600" b="1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88340E7-885B-92A1-080F-22CF9D6ED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" y="6641039"/>
            <a:ext cx="649224" cy="1826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5BCA86-0610-6504-1BBF-E7247D40291B}"/>
              </a:ext>
            </a:extLst>
          </p:cNvPr>
          <p:cNvSpPr txBox="1"/>
          <p:nvPr/>
        </p:nvSpPr>
        <p:spPr>
          <a:xfrm>
            <a:off x="141417" y="400698"/>
            <a:ext cx="1056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Agenda: 3.6</a:t>
            </a: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4E80EC86-6169-56FC-7544-C35C665170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9204" y="5301626"/>
            <a:ext cx="1550103" cy="90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1E59A-F692-7C0A-6EEA-C5F9F2880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853" y="522494"/>
            <a:ext cx="10515600" cy="472052"/>
          </a:xfrm>
        </p:spPr>
        <p:txBody>
          <a:bodyPr/>
          <a:lstStyle/>
          <a:p>
            <a:r>
              <a:rPr lang="en-US" dirty="0">
                <a:latin typeface="Abadi" panose="020B0604020104020204" pitchFamily="34" charset="0"/>
              </a:rPr>
              <a:t>Agenda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6B2CE-F5B8-3C2E-FE01-A97BECAEB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1368426"/>
            <a:ext cx="11483976" cy="4351338"/>
          </a:xfrm>
        </p:spPr>
        <p:txBody>
          <a:bodyPr/>
          <a:lstStyle/>
          <a:p>
            <a:pPr marL="404813" indent="-404813"/>
            <a:r>
              <a:rPr lang="en-US" dirty="0"/>
              <a:t> </a:t>
            </a:r>
            <a:r>
              <a:rPr lang="en-US" sz="2800" b="1" dirty="0">
                <a:latin typeface="Abadi" panose="020B0604020104020204" pitchFamily="34" charset="0"/>
              </a:rPr>
              <a:t>Considerations for Handling SA2 Rel-19 SIs with RAN Dependency </a:t>
            </a:r>
            <a:endParaRPr lang="en-US" dirty="0"/>
          </a:p>
          <a:p>
            <a:pPr marL="509588" indent="-509588">
              <a:tabLst>
                <a:tab pos="339725" algn="l"/>
              </a:tabLst>
            </a:pPr>
            <a:r>
              <a:rPr lang="en-US" sz="2800" b="1" dirty="0">
                <a:latin typeface="Abadi" panose="020B0604020104020204" pitchFamily="34" charset="0"/>
              </a:rPr>
              <a:t>Recap Way Forward Decisions for Handling SA2 Rel-19 SIs with RAN Dependency </a:t>
            </a:r>
          </a:p>
        </p:txBody>
      </p:sp>
    </p:spTree>
    <p:extLst>
      <p:ext uri="{BB962C8B-B14F-4D97-AF65-F5344CB8AC3E}">
        <p14:creationId xmlns:p14="http://schemas.microsoft.com/office/powerpoint/2010/main" val="278513164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1E59A-F692-7C0A-6EEA-C5F9F2880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24" y="561683"/>
            <a:ext cx="11819165" cy="472052"/>
          </a:xfrm>
        </p:spPr>
        <p:txBody>
          <a:bodyPr/>
          <a:lstStyle/>
          <a:p>
            <a:r>
              <a:rPr lang="en-US" sz="3200" b="1" dirty="0">
                <a:latin typeface="Abadi" panose="020B0604020104020204" pitchFamily="34" charset="0"/>
              </a:rPr>
              <a:t>Considerations for Handling SA2 Rel-19 SIs with RAN Dependency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FF5BA3-1B25-074A-3A65-1A7BB6C5BD94}"/>
              </a:ext>
            </a:extLst>
          </p:cNvPr>
          <p:cNvSpPr txBox="1"/>
          <p:nvPr/>
        </p:nvSpPr>
        <p:spPr>
          <a:xfrm>
            <a:off x="172537" y="1214846"/>
            <a:ext cx="1168853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dirty="0"/>
              <a:t>In SA#99, 2-stage Rel-19 SA package approach was endorsed. 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dirty="0"/>
              <a:t>Considerations have been discussed in length in SA2#158 on how to proceed with 2-stage approach for approving the 1st stage-2 package in SA#101 for the Rel-19 “Core” SID(s) with Work Task(s) which have RAN dependency.    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dirty="0"/>
              <a:t>Challenges: RAN will not finalize their Rel-19 package until Dec. 2023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dirty="0"/>
              <a:t>Working Considerations: </a:t>
            </a:r>
          </a:p>
          <a:p>
            <a:pPr marL="1200150" lvl="2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Three types of RAN dependencies: RAN-led feature vs. SA-led feature vs. Interface/protocol Alignment</a:t>
            </a:r>
          </a:p>
          <a:p>
            <a:pPr marL="1200150" lvl="2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dirty="0"/>
              <a:t>All three types of WT/Sub-WT can be included in SA2 Rel-19 SIDs, if agreed, with the following conditions</a:t>
            </a:r>
          </a:p>
          <a:p>
            <a:pPr marL="1657350" lvl="3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RAN-led WT/Sub-WT</a:t>
            </a:r>
            <a:r>
              <a:rPr lang="en-US" dirty="0"/>
              <a:t>: SA2 waits for RAN’s decision prior to finalizing the SA scope</a:t>
            </a:r>
          </a:p>
          <a:p>
            <a:pPr marL="1657350" lvl="3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SA-led WT/Sub-WT</a:t>
            </a:r>
            <a:r>
              <a:rPr lang="en-US" dirty="0"/>
              <a:t>: SA2 decides on the SA2 scope and requests RAN for alignment</a:t>
            </a:r>
          </a:p>
          <a:p>
            <a:pPr marL="1657350" lvl="3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b="1" dirty="0"/>
              <a:t>Interface/protocol Alignment</a:t>
            </a:r>
            <a:r>
              <a:rPr lang="en-US" dirty="0"/>
              <a:t>: SA2 negotiates with RAN to agree on the Core/RAN interface protocol alignment</a:t>
            </a:r>
          </a:p>
        </p:txBody>
      </p:sp>
    </p:spTree>
    <p:extLst>
      <p:ext uri="{BB962C8B-B14F-4D97-AF65-F5344CB8AC3E}">
        <p14:creationId xmlns:p14="http://schemas.microsoft.com/office/powerpoint/2010/main" val="257377380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3BFC3C4-418A-2CC1-5796-A1557BB2E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417" y="574746"/>
            <a:ext cx="11819165" cy="472052"/>
          </a:xfrm>
        </p:spPr>
        <p:txBody>
          <a:bodyPr/>
          <a:lstStyle/>
          <a:p>
            <a:r>
              <a:rPr lang="en-US" sz="2800" b="1" dirty="0">
                <a:latin typeface="Abadi" panose="020B0604020104020204" pitchFamily="34" charset="0"/>
              </a:rPr>
              <a:t>Recap Way Forward for Handling SA2 Rel-19 SIs with RAN Dependency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B8C52-7529-50F3-27CC-53A8DC533818}"/>
              </a:ext>
            </a:extLst>
          </p:cNvPr>
          <p:cNvSpPr txBox="1"/>
          <p:nvPr/>
        </p:nvSpPr>
        <p:spPr>
          <a:xfrm>
            <a:off x="186417" y="1332412"/>
            <a:ext cx="1168853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2400" dirty="0"/>
              <a:t>Recap Way Forward Decisions from SA2#158 to proceed towards the approval for the 1st stage-2 package for the Rel-19 Core SID(s) with Work Task(s) which have RAN dependency.    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dirty="0"/>
              <a:t>SA2 prioritizes all WTs regardless of their respective dependencies on RAN with required TUs specified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b="1" dirty="0"/>
              <a:t>Approval of RAN-led WT/Sub-WT</a:t>
            </a:r>
            <a:r>
              <a:rPr lang="en-US" dirty="0"/>
              <a:t>: No study shall be started in 4Q2023 until it is confirmed to be included in RAN Rel-19 package determined at Dec. TSG#102 </a:t>
            </a:r>
          </a:p>
          <a:p>
            <a:pPr lvl="2">
              <a:spcAft>
                <a:spcPts val="1200"/>
              </a:spcAft>
            </a:pPr>
            <a:r>
              <a:rPr lang="en-US" sz="1400" b="1" dirty="0">
                <a:solidFill>
                  <a:srgbClr val="0000FF"/>
                </a:solidFill>
              </a:rPr>
              <a:t>NOTE: </a:t>
            </a:r>
            <a:r>
              <a:rPr lang="en-US" sz="1400" dirty="0">
                <a:solidFill>
                  <a:srgbClr val="0000FF"/>
                </a:solidFill>
              </a:rPr>
              <a:t>Further prioritization may be needed among the RAN-led WT/Sub-WT if total TUs exceeds the top limit of 14 TUs assuming preliminary prioritization is done for Core Rel-19 SID in SA#101. 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b="1" dirty="0"/>
              <a:t>Approval of SA-led WT/Sub-WT</a:t>
            </a:r>
            <a:r>
              <a:rPr lang="en-US" dirty="0"/>
              <a:t>: Study can proceed without waiting for RAN Rel-19 package finalization at Dec. TSG#102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b="1" dirty="0"/>
              <a:t>Approval of Interface/protocol Alignment</a:t>
            </a:r>
            <a:r>
              <a:rPr lang="en-US" dirty="0"/>
              <a:t>: Study can proceed only when SA2 receives confirmation from RAN to agree on the Interface/protocol alignment. </a:t>
            </a:r>
          </a:p>
          <a:p>
            <a:pPr>
              <a:spcAft>
                <a:spcPts val="1200"/>
              </a:spcAft>
            </a:pPr>
            <a: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Addition</a:t>
            </a: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“NO” additional scope and/or WT/Sub-WT can be introduced to any of the Rel-19 Core SIDs during SA#101 in order to finalize the 1</a:t>
            </a:r>
            <a:r>
              <a:rPr lang="en-US" baseline="30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stage-2 package.  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8354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73B7ECB-7825-16AD-7653-6B29CE197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686300" y="2000250"/>
            <a:ext cx="2819400" cy="2857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BEE1A04-7BED-6AD9-C394-5507877237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9204" y="5301626"/>
            <a:ext cx="1550103" cy="901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280d8efa-eff2-4910-88d2-79ca146720c4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679a257e-872f-4c98-9e8a-0a9c104f72cd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25064</TotalTime>
  <Words>431</Words>
  <Application>Microsoft Office PowerPoint</Application>
  <PresentationFormat>Widescreen</PresentationFormat>
  <Paragraphs>25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Abadi</vt:lpstr>
      <vt:lpstr>Arial</vt:lpstr>
      <vt:lpstr>Arial </vt:lpstr>
      <vt:lpstr>Calibri</vt:lpstr>
      <vt:lpstr>Calibri Light</vt:lpstr>
      <vt:lpstr>Gill Sans Nova</vt:lpstr>
      <vt:lpstr>Times New Roman</vt:lpstr>
      <vt:lpstr>Wingdings</vt:lpstr>
      <vt:lpstr>Office Theme</vt:lpstr>
      <vt:lpstr>Recap Way Forward Decisions for  Handling RAN Dependency for Rel-19 SIDs</vt:lpstr>
      <vt:lpstr>Agenda </vt:lpstr>
      <vt:lpstr>Considerations for Handling SA2 Rel-19 SIs with RAN Dependency </vt:lpstr>
      <vt:lpstr>Recap Way Forward for Handling SA2 Rel-19 SIs with RAN Dependency 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OPPOr01</cp:lastModifiedBy>
  <cp:revision>885</cp:revision>
  <cp:lastPrinted>2023-03-07T02:17:43Z</cp:lastPrinted>
  <dcterms:created xsi:type="dcterms:W3CDTF">2010-02-05T13:52:04Z</dcterms:created>
  <dcterms:modified xsi:type="dcterms:W3CDTF">2023-09-06T05:16:40Z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(3)90JyCcwvzjzcyiN+q3pW0/tAsepC8bdHjvybmhDpuM1of0Z0+C8ZoaSdLy+vVY/KZoS1ih/M
ryB89fg6gn/ITTOgYh2sQ2zkT4xk3dLLb2j9yFHrVN8qKV3l1OUC6TGfXEFx5Gwu8b0+kTDM
7y0retOSnv071hyJTPBCnIg4Y04h8GtIoyzLQQRoYnO8X0eNGIXwLNgPazySGfZiSJJaDTMy
mQiKdj33jmcFiKrfpr</vt:lpwstr>
  </property>
  <property fmtid="{D5CDD505-2E9C-101B-9397-08002B2CF9AE}" pid="4" name="_2015_ms_pID_7253431">
    <vt:lpwstr>H0Axcltt/9rxHIuQByswKwXqeZcVAho6NQpCi8IFnqy9zCz0GlxjwI
yMv/4SfpSH/6DxT7wNqVNalZ2QHRGItuhfYGmFBxS9VTd2R7SfY64aF/E8WTMdwxcc8N8Xbn
JfMWsrkRLmWGVuGLXE9H97TZ1j77+L+0eiaaAVnb7fDbyc/vtMNn722l1sJ/W5/14MO7669J
V4swY5/UCI+NjxobdWMKJ8FcaRSHw5G2Xz44</vt:lpwstr>
  </property>
  <property fmtid="{D5CDD505-2E9C-101B-9397-08002B2CF9AE}" pid="5" name="_2015_ms_pID_7253432">
    <vt:lpwstr>Pw==</vt:lpwstr>
  </property>
</Properties>
</file>